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?>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?>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?>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72570" y="2008138"/>
            <a:ext cx="559886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4000"/>
              </a:spcAft>
              <a:buNone/>
            </a:pPr>
            <a:r>
              <a:rPr lang="en-US" sz="24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Injury &amp; Condition Management Platform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1772570" y="2868513"/>
            <a:ext cx="559886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Partnership Overview</a:t>
            </a:r>
            <a:endParaRPr lang="en-US" sz="1800" dirty="0"/>
          </a:p>
        </p:txBody>
      </p:sp>
      <p:pic>
        <p:nvPicPr>
          <p:cNvPr id="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00400" y="457200"/>
            <a:ext cx="2743200" cy="14630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 GTM: "Scale with Inbound"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Marketing &amp; Referrals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SEO &amp; Content Marketing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"Injury management checklist", "Medical certificate tracking guide" - drive organic traffic from compliance searches.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Referral Program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clients refer their service providers. Offer 1 month free credit for successful referrals.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Webinars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"Compliance Updates" - educational content that captures leads and builds authority.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2E5C8A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Channel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Accountants and bookkeepers who serve these industries - natural referral partners.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50+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Leads/Month by EOY1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$6-12K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 Providers, Allied Health, Cleaning, Security, Transport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 GTM: "Enterprise Expansion"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&amp; Customization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504009"/>
          </a:xfrm>
          <a:prstGeom prst="roundRect">
            <a:avLst>
              <a:gd name="adj" fmla="val 2900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Government Procurement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Register on VendorPanel and Buying for Victoria. Monitor and respond to council RFPs for compliance solutions.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Sales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Dedicated account manager for enterprise prospects. Longer 6-12 month relationship-building cycle.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Customization Packages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Custom dashboards, API integrations, white-label options. Premium pricing for bespoke solutions.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4012704"/>
            <a:ext cx="0" cy="62835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401270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Proof Points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277916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Tier 1 case studies to win enterprise trust. Reference customers speak to prospects.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2-3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Deals in Year 2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$50K+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722561"/>
          </a:xfrm>
          <a:prstGeom prst="roundRect">
            <a:avLst>
              <a:gd name="adj" fmla="val 14061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159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Councils, Franchise Groups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06301" y="406301"/>
            <a:ext cx="8498026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400"/>
              </a:spcAft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 Agent (V2)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406301" y="923776"/>
            <a:ext cx="8498026" cy="238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16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RTW Plan Check-ins - Coming Soon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06301" y="1352401"/>
            <a:ext cx="4070449" cy="1504206"/>
          </a:xfrm>
          <a:prstGeom prst="roundRect">
            <a:avLst>
              <a:gd name="adj" fmla="val 67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58701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Worker Engagement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58701" y="1752451"/>
            <a:ext cx="3765649" cy="913656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Weekly calls to workers on RTW plans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Natural AI-powered conversation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Tracks 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Identifies barriers to recovery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Escalates concerns automatically</a:t>
            </a:r>
            <a:endParaRPr lang="en-US" sz="1000" dirty="0"/>
          </a:p>
        </p:txBody>
      </p:sp>
      <p:sp>
        <p:nvSpPr>
          <p:cNvPr id="7" name="Text 5"/>
          <p:cNvSpPr/>
          <p:nvPr/>
        </p:nvSpPr>
        <p:spPr>
          <a:xfrm>
            <a:off x="406301" y="2983557"/>
            <a:ext cx="4070449" cy="1313855"/>
          </a:xfrm>
          <a:prstGeom prst="roundRect">
            <a:avLst>
              <a:gd name="adj" fmla="val 7733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Text 6"/>
          <p:cNvSpPr/>
          <p:nvPr/>
        </p:nvSpPr>
        <p:spPr>
          <a:xfrm>
            <a:off x="558701" y="3135957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Captures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58701" y="3383607"/>
            <a:ext cx="3765649" cy="723305"/>
          </a:xfrm>
          <a:prstGeom prst="rect">
            <a:avLst/>
          </a:prstGeom>
          <a:noFill/>
          <a:ln/>
        </p:spPr>
        <p:txBody>
          <a:bodyPr wrap="square" lIns="88900" tIns="0" rIns="0" bIns="0" rtlCol="0" anchor="t"/>
          <a:lstStyle/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Exercise compliance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Pain/discomfort levels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 capacity</a:t>
            </a:r>
            <a:endParaRPr lang="en-US" sz="1000" dirty="0"/>
          </a:p>
          <a:p>
            <a:pPr algn="l" marL="88900" indent="-88900">
              <a:lnSpc>
                <a:spcPts val="1200"/>
              </a:lnSpc>
              <a:spcAft>
                <a:spcPts val="300"/>
              </a:spcAft>
              <a:buSzPct val="100000"/>
              <a:buChar char="•"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Overall wellbeing</a:t>
            </a:r>
            <a:endParaRPr lang="en-US" sz="1000" dirty="0"/>
          </a:p>
        </p:txBody>
      </p:sp>
      <p:sp>
        <p:nvSpPr>
          <p:cNvPr id="10" name="Text 8"/>
          <p:cNvSpPr/>
          <p:nvPr/>
        </p:nvSpPr>
        <p:spPr>
          <a:xfrm>
            <a:off x="4667250" y="1352401"/>
            <a:ext cx="4070449" cy="1440359"/>
          </a:xfrm>
          <a:prstGeom prst="roundRect">
            <a:avLst>
              <a:gd name="adj" fmla="val 7054"/>
            </a:avLst>
          </a:prstGeom>
          <a:solidFill>
            <a:srgbClr val="FFFFFF">
              <a:alpha val="95000"/>
            </a:srgbClr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1" name="Text 9"/>
          <p:cNvSpPr/>
          <p:nvPr/>
        </p:nvSpPr>
        <p:spPr>
          <a:xfrm>
            <a:off x="4819650" y="1504801"/>
            <a:ext cx="3840962" cy="1714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800"/>
              </a:spcAft>
              <a:buNone/>
            </a:pPr>
            <a:r>
              <a:rPr lang="en-US" sz="12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Multi-Channel Approach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19650" y="17777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AI: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Primary - weekly calls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4819650" y="1993404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WhatsApp: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Quick updates, younger workers</a:t>
            </a:r>
            <a:endParaRPr lang="en-US" sz="1000" dirty="0"/>
          </a:p>
        </p:txBody>
      </p:sp>
      <p:sp>
        <p:nvSpPr>
          <p:cNvPr id="14" name="Text 12"/>
          <p:cNvSpPr/>
          <p:nvPr/>
        </p:nvSpPr>
        <p:spPr>
          <a:xfrm>
            <a:off x="4819650" y="2209056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Browser: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Detailed forms, uploads</a:t>
            </a:r>
            <a:endParaRPr lang="en-US" sz="1000" dirty="0"/>
          </a:p>
        </p:txBody>
      </p:sp>
      <p:sp>
        <p:nvSpPr>
          <p:cNvPr id="15" name="Text 13"/>
          <p:cNvSpPr/>
          <p:nvPr/>
        </p:nvSpPr>
        <p:spPr>
          <a:xfrm>
            <a:off x="4819650" y="2424708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Escalation:</a:t>
            </a:r>
            <a:pPr algn="l" indent="0" marL="0">
              <a:lnSpc>
                <a:spcPts val="1300"/>
              </a:lnSpc>
              <a:spcAft>
                <a:spcPts val="400"/>
              </a:spcAft>
              <a:buNone/>
            </a:pPr>
            <a:r>
              <a:rPr lang="en-US" sz="10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Case manager fallback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667250" y="2919710"/>
            <a:ext cx="4070449" cy="558701"/>
          </a:xfrm>
          <a:prstGeom prst="roundRect">
            <a:avLst>
              <a:gd name="adj" fmla="val 18185"/>
            </a:avLst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Text 15"/>
          <p:cNvSpPr/>
          <p:nvPr/>
        </p:nvSpPr>
        <p:spPr>
          <a:xfrm>
            <a:off x="4756035" y="30466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Scales to thousands of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756035" y="3199061"/>
            <a:ext cx="3892879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1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without added staff</a:t>
            </a:r>
            <a:endParaRPr lang="en-US" sz="11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116657"/>
          </a:xfrm>
          <a:prstGeom prst="rect">
            <a:avLst/>
          </a:prstGeom>
          <a:solidFill>
            <a:srgbClr val="6366F1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77701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Legacy System Integration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07827"/>
            <a:ext cx="867928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Bef>
                <a:spcPts val="500"/>
              </a:spcBef>
              <a:buNone/>
            </a:pPr>
            <a:r>
              <a:rPr lang="en-US" sz="14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 - Bridge to Modern Management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06301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43011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06326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Sits Over Legacy Data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606326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Preventli connects to your existing systems without replacing them. Your historical data stays intact.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406301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43011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606326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Pre-Built Hooks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06326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We're building integrations for common HR, payroll, and claims systems used in your industry.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406301" y="3478262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430113" y="3478262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606326" y="3630662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Disruption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606326" y="3921323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need to migrate data or retrain staff on new core systems. Preventli enhances what you have.</a:t>
            </a:r>
            <a:endParaRPr lang="en-US" sz="1100" dirty="0"/>
          </a:p>
        </p:txBody>
      </p:sp>
      <p:sp>
        <p:nvSpPr>
          <p:cNvPr id="17" name="Text 15"/>
          <p:cNvSpPr/>
          <p:nvPr/>
        </p:nvSpPr>
        <p:spPr>
          <a:xfrm>
            <a:off x="4667250" y="1307157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8" name="Shape 16"/>
          <p:cNvSpPr/>
          <p:nvPr/>
        </p:nvSpPr>
        <p:spPr>
          <a:xfrm>
            <a:off x="4691063" y="1307157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4867275" y="1459557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4867275" y="1750219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Already live - syncs tickets, conversations, and attachments automatically.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4667250" y="2392710"/>
            <a:ext cx="4070449" cy="958602"/>
          </a:xfrm>
          <a:prstGeom prst="roundRect">
            <a:avLst>
              <a:gd name="adj" fmla="val 1059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Shape 20"/>
          <p:cNvSpPr/>
          <p:nvPr/>
        </p:nvSpPr>
        <p:spPr>
          <a:xfrm>
            <a:off x="4691063" y="2392710"/>
            <a:ext cx="0" cy="958602"/>
          </a:xfrm>
          <a:prstGeom prst="line">
            <a:avLst/>
          </a:prstGeom>
          <a:noFill/>
          <a:ln w="47625">
            <a:solidFill>
              <a:srgbClr val="6366F1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4867275" y="2545110"/>
            <a:ext cx="3792385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6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API-First Architecture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4867275" y="2835771"/>
            <a:ext cx="3792385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RESTful APIs allow connection to any system. Custom integrations available.</a:t>
            </a:r>
            <a:endParaRPr lang="en-US" sz="1100" dirty="0"/>
          </a:p>
        </p:txBody>
      </p:sp>
      <p:sp>
        <p:nvSpPr>
          <p:cNvPr id="25" name="Text 23"/>
          <p:cNvSpPr/>
          <p:nvPr/>
        </p:nvSpPr>
        <p:spPr>
          <a:xfrm>
            <a:off x="4667250" y="3478262"/>
            <a:ext cx="4070449" cy="743992"/>
          </a:xfrm>
          <a:prstGeom prst="roundRect">
            <a:avLst>
              <a:gd name="adj" fmla="val 13656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6" name="Text 24"/>
          <p:cNvSpPr/>
          <p:nvPr/>
        </p:nvSpPr>
        <p:spPr>
          <a:xfrm>
            <a:off x="4781994" y="3630662"/>
            <a:ext cx="3840962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560"/>
              </a:lnSpc>
              <a:spcAft>
                <a:spcPts val="600"/>
              </a:spcAft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Integration Support Included</a:t>
            </a:r>
            <a:endParaRPr lang="en-US" sz="1200" dirty="0"/>
          </a:p>
        </p:txBody>
      </p:sp>
      <p:sp>
        <p:nvSpPr>
          <p:cNvPr id="27" name="Text 25"/>
          <p:cNvSpPr/>
          <p:nvPr/>
        </p:nvSpPr>
        <p:spPr>
          <a:xfrm>
            <a:off x="4781994" y="3904952"/>
            <a:ext cx="3840962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buNone/>
            </a:pPr>
            <a:r>
              <a:rPr lang="en-US" sz="10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 help you connect your existing systems during onboarding</a:t>
            </a:r>
            <a:endParaRPr lang="en-US" sz="10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C3D5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71709" y="1341537"/>
            <a:ext cx="3800582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2000"/>
              </a:spcAft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71709" y="2119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Schedule a platform demo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2671709" y="24558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Discuss partnership model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2671709" y="2792313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Define integration requirements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2671709" y="312881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Aft>
                <a:spcPts val="1000"/>
              </a:spcAft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</a:t>
            </a:r>
            <a:pPr algn="ctr" indent="0" marL="0">
              <a:spcAft>
                <a:spcPts val="1000"/>
              </a:spcAft>
              <a:buNone/>
            </a:pPr>
            <a:r>
              <a:rPr lang="en-US" sz="14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 Start pilot program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2671709" y="3592264"/>
            <a:ext cx="3800582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1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transform injury management together</a:t>
            </a:r>
            <a:endParaRPr lang="en-US" sz="1400" dirty="0"/>
          </a:p>
        </p:txBody>
      </p:sp>
      <p:pic>
        <p:nvPicPr>
          <p:cNvPr id="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Problem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98525"/>
            <a:ext cx="8255198" cy="3690045"/>
          </a:xfrm>
          <a:prstGeom prst="roundRect">
            <a:avLst>
              <a:gd name="adj" fmla="val 2753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790426" y="1615976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1047601" y="1615976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Two Distinct Case Types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1047601" y="2037457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WorkCover claims and non-WorkCover condition cases require different tracking approaches.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790426" y="2799457"/>
            <a:ext cx="0" cy="6881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1047601" y="2799457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Complex Compliance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47601" y="3220938"/>
            <a:ext cx="7481239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certificates, RTW plans, and deadlines are hard to manage manually.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790426" y="3716238"/>
            <a:ext cx="0" cy="954881"/>
          </a:xfrm>
          <a:prstGeom prst="line">
            <a:avLst/>
          </a:prstGeom>
          <a:noFill/>
          <a:ln w="57150">
            <a:solidFill>
              <a:srgbClr val="2E5C8A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1047601" y="3716238"/>
            <a:ext cx="7481239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8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State-by-State Variation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47601" y="4137720"/>
            <a:ext cx="7481239" cy="533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5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VIC, NSW, QLD, WA, SA, TAS, NT - each has different legislation. V2 scales nationally.</a:t>
            </a:r>
            <a:endParaRPr lang="en-US" sz="1500" dirty="0"/>
          </a:p>
        </p:txBody>
      </p:sp>
      <p:pic>
        <p:nvPicPr>
          <p:cNvPr id="14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Preventli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44401" y="1260425"/>
            <a:ext cx="8255198" cy="3725168"/>
          </a:xfrm>
          <a:prstGeom prst="roundRect">
            <a:avLst>
              <a:gd name="adj" fmla="val 2727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761851" y="157787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Compliance Management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761851" y="1974056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WIRC Act compliance tracking, medical certificates, and return-to-work monitoring.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761851" y="242619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Freshdesk Integration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61851" y="2822377"/>
            <a:ext cx="7772704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Seamlessly aggregates worker injury cases from existing ticketing systems.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761851" y="3274516"/>
            <a:ext cx="7772704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Features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61851" y="3695998"/>
            <a:ext cx="7620298" cy="972145"/>
          </a:xfrm>
          <a:prstGeom prst="rect">
            <a:avLst/>
          </a:prstGeom>
          <a:noFill/>
          <a:ln/>
        </p:spPr>
        <p:txBody>
          <a:bodyPr wrap="square" lIns="114300" tIns="0" rIns="0" bIns="0" rtlCol="0" anchor="t"/>
          <a:lstStyle/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case summaries</a:t>
            </a:r>
            <a:endParaRPr lang="en-US" sz="1300" dirty="0"/>
          </a:p>
          <a:p>
            <a:pPr algn="l" marL="114300" indent="-114300">
              <a:lnSpc>
                <a:spcPts val="1690"/>
              </a:lnSpc>
              <a:spcAft>
                <a:spcPts val="3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Comprehensive audit trail</a:t>
            </a:r>
            <a:endParaRPr lang="en-US" sz="1300" dirty="0"/>
          </a:p>
        </p:txBody>
      </p:sp>
      <p:pic>
        <p:nvPicPr>
          <p:cNvPr id="11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3011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644426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Medical Certificate Tracking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44426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monitoring of all certificates with automatic expiry alerts and status updates.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Shape 7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Return-to-Work Monitoring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Track 7-stage RTW process with progress indicators and milestone tracking.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Shape 11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42-Day Threshold Enforcement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alerts when certificates approach the 42-day compliance threshold.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Shape 15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Complete Audit Trails</a:t>
            </a:r>
            <a:endParaRPr lang="en-US" sz="1400" dirty="0"/>
          </a:p>
        </p:txBody>
      </p:sp>
      <p:sp>
        <p:nvSpPr>
          <p:cNvPr id="19" name="Text 17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Every action logged with timestamps, user info, and full change history.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Shape 19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Multi-Tenant Security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Organization-level data isolation with role-based access controls.</a:t>
            </a:r>
            <a:endParaRPr lang="en-US" sz="1200" dirty="0"/>
          </a:p>
        </p:txBody>
      </p:sp>
      <p:sp>
        <p:nvSpPr>
          <p:cNvPr id="24" name="Text 22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Shape 23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Compliance Dashboard</a:t>
            </a:r>
            <a:endParaRPr lang="en-US" sz="1400" dirty="0"/>
          </a:p>
        </p:txBody>
      </p:sp>
      <p:sp>
        <p:nvSpPr>
          <p:cNvPr id="27" name="Text 25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At-a-glance view of all compliance statuses across your entire workforce.</a:t>
            </a:r>
            <a:endParaRPr lang="en-US" sz="12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Automation &amp; AI Features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8B5CF6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596801" y="1400175"/>
            <a:ext cx="3763238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AI-Powered Case Summaries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96801" y="1707505"/>
            <a:ext cx="3763238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Claude AI generates intelligent case summaries with work status classification and key insights.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667250" y="1209675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4691063" y="1209675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4905375" y="1400175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Worker Notifications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905375" y="1707505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Auto-email workers when certificates expire - no manual follow-up needed.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06301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43011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644426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Proactive Chase Workflows</a:t>
            </a:r>
            <a:endParaRPr lang="en-US" sz="1400" dirty="0"/>
          </a:p>
        </p:txBody>
      </p:sp>
      <p:sp>
        <p:nvSpPr>
          <p:cNvPr id="14" name="Text 12"/>
          <p:cNvSpPr/>
          <p:nvPr/>
        </p:nvSpPr>
        <p:spPr>
          <a:xfrm>
            <a:off x="644426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Triggers actions 3 days before certificate expiry to prevent compliance gaps.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667250" y="248468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4691063" y="248468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4905375" y="267518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Validation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4905375" y="298251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Ensures medical certificates align with stated work capacity - catches inconsistencies.</a:t>
            </a:r>
            <a:endParaRPr lang="en-US" sz="1200" dirty="0"/>
          </a:p>
        </p:txBody>
      </p:sp>
      <p:sp>
        <p:nvSpPr>
          <p:cNvPr id="19" name="Text 17"/>
          <p:cNvSpPr/>
          <p:nvPr/>
        </p:nvSpPr>
        <p:spPr>
          <a:xfrm>
            <a:off x="406301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43011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644426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Real-Time Compliance Alerts</a:t>
            </a:r>
            <a:endParaRPr lang="en-US" sz="1400" dirty="0"/>
          </a:p>
        </p:txBody>
      </p:sp>
      <p:sp>
        <p:nvSpPr>
          <p:cNvPr id="22" name="Text 20"/>
          <p:cNvSpPr/>
          <p:nvPr/>
        </p:nvSpPr>
        <p:spPr>
          <a:xfrm>
            <a:off x="644426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Escalating priority levels (Medium → High → Critical) ensure nothing is missed.</a:t>
            </a:r>
            <a:endParaRPr lang="en-US" sz="1200" dirty="0"/>
          </a:p>
        </p:txBody>
      </p:sp>
      <p:sp>
        <p:nvSpPr>
          <p:cNvPr id="23" name="Text 21"/>
          <p:cNvSpPr/>
          <p:nvPr/>
        </p:nvSpPr>
        <p:spPr>
          <a:xfrm>
            <a:off x="4667250" y="3759696"/>
            <a:ext cx="4070449" cy="1084511"/>
          </a:xfrm>
          <a:prstGeom prst="roundRect">
            <a:avLst>
              <a:gd name="adj" fmla="val 936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4691063" y="3759696"/>
            <a:ext cx="0" cy="1084511"/>
          </a:xfrm>
          <a:prstGeom prst="line">
            <a:avLst/>
          </a:prstGeom>
          <a:noFill/>
          <a:ln w="47625">
            <a:solidFill>
              <a:srgbClr val="8B5CF6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4905375" y="3950196"/>
            <a:ext cx="3714661" cy="23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820"/>
              </a:lnSpc>
              <a:spcAft>
                <a:spcPts val="600"/>
              </a:spcAft>
              <a:buNone/>
            </a:pPr>
            <a:r>
              <a:rPr lang="en-US" sz="14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Email Drafting</a:t>
            </a:r>
            <a:endParaRPr lang="en-US" sz="1400" dirty="0"/>
          </a:p>
        </p:txBody>
      </p:sp>
      <p:sp>
        <p:nvSpPr>
          <p:cNvPr id="26" name="Text 24"/>
          <p:cNvSpPr/>
          <p:nvPr/>
        </p:nvSpPr>
        <p:spPr>
          <a:xfrm>
            <a:off x="4905375" y="4257526"/>
            <a:ext cx="3714661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Generate professional emails for any case situation with one click.</a:t>
            </a:r>
            <a:endParaRPr lang="en-US" sz="12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Business Rules &amp; Automation</a:t>
            </a:r>
            <a:endParaRPr lang="en-US" sz="2800" dirty="0"/>
          </a:p>
        </p:txBody>
      </p:sp>
      <p:sp>
        <p:nvSpPr>
          <p:cNvPr id="4" name="Box 4"/>
          <p:cNvSpPr/>
          <p:nvPr/>
        </p:nvSpPr>
        <p:spPr>
          <a:xfrm>
            <a:off x="406301" y="780000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Line 4"/>
          <p:cNvSpPr/>
          <p:nvPr/>
        </p:nvSpPr>
        <p:spPr>
          <a:xfrm>
            <a:off x="406301" y="799050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6" name="Title 4"/>
          <p:cNvSpPr/>
          <p:nvPr/>
        </p:nvSpPr>
        <p:spPr>
          <a:xfrm>
            <a:off x="533251" y="900000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Certificate Automation</a:t>
            </a:r>
            <a:endParaRPr lang="en-US" sz="1100" dirty="0"/>
          </a:p>
        </p:txBody>
      </p:sp>
      <p:sp>
        <p:nvSpPr>
          <p:cNvPr id="7" name="Bullets 4"/>
          <p:cNvSpPr/>
          <p:nvPr/>
        </p:nvSpPr>
        <p:spPr>
          <a:xfrm>
            <a:off x="533251" y="1100000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Expiry tracking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real-time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Chase workflows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- 3 days before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Auto-email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worker reminders</a:t>
            </a:r>
            <a:endParaRPr lang="en-US" sz="900" dirty="0"/>
          </a:p>
        </p:txBody>
      </p:sp>
      <p:sp>
        <p:nvSpPr>
          <p:cNvPr id="8" name="Box 8"/>
          <p:cNvSpPr/>
          <p:nvPr/>
        </p:nvSpPr>
        <p:spPr>
          <a:xfrm>
            <a:off x="3225750" y="780000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9" name="Line 8"/>
          <p:cNvSpPr/>
          <p:nvPr/>
        </p:nvSpPr>
        <p:spPr>
          <a:xfrm>
            <a:off x="3225750" y="799050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0" name="Title 8"/>
          <p:cNvSpPr/>
          <p:nvPr/>
        </p:nvSpPr>
        <p:spPr>
          <a:xfrm>
            <a:off x="3352700" y="900000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RTW Plan Rules</a:t>
            </a:r>
            <a:endParaRPr lang="en-US" sz="1100" dirty="0"/>
          </a:p>
        </p:txBody>
      </p:sp>
      <p:sp>
        <p:nvSpPr>
          <p:cNvPr id="11" name="Bullets 8"/>
          <p:cNvSpPr/>
          <p:nvPr/>
        </p:nvSpPr>
        <p:spPr>
          <a:xfrm>
            <a:off x="3352700" y="1100000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7-stage process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tracking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Milestone alerts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stale plans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Plan validation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meaningful rehab</a:t>
            </a:r>
            <a:endParaRPr lang="en-US" sz="900" dirty="0"/>
          </a:p>
        </p:txBody>
      </p:sp>
      <p:sp>
        <p:nvSpPr>
          <p:cNvPr id="12" name="Box 12"/>
          <p:cNvSpPr/>
          <p:nvPr/>
        </p:nvSpPr>
        <p:spPr>
          <a:xfrm>
            <a:off x="6045199" y="780000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3" name="Line 12"/>
          <p:cNvSpPr/>
          <p:nvPr/>
        </p:nvSpPr>
        <p:spPr>
          <a:xfrm>
            <a:off x="6045199" y="799050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4" name="Title 12"/>
          <p:cNvSpPr/>
          <p:nvPr/>
        </p:nvSpPr>
        <p:spPr>
          <a:xfrm>
            <a:off x="6172149" y="900000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Action Queue</a:t>
            </a:r>
            <a:endParaRPr lang="en-US" sz="1100" dirty="0"/>
          </a:p>
        </p:txBody>
      </p:sp>
      <p:sp>
        <p:nvSpPr>
          <p:cNvPr id="15" name="Bullets 12"/>
          <p:cNvSpPr/>
          <p:nvPr/>
        </p:nvSpPr>
        <p:spPr>
          <a:xfrm>
            <a:off x="6172149" y="1100000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Auto-creation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from compliance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Priority escalation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if overdue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Auto-complete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when resolved</a:t>
            </a:r>
            <a:endParaRPr lang="en-US" sz="900" dirty="0"/>
          </a:p>
        </p:txBody>
      </p:sp>
      <p:sp>
        <p:nvSpPr>
          <p:cNvPr id="16" name="Box 16"/>
          <p:cNvSpPr/>
          <p:nvPr/>
        </p:nvSpPr>
        <p:spPr>
          <a:xfrm>
            <a:off x="406301" y="2207833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7" name="Line 16"/>
          <p:cNvSpPr/>
          <p:nvPr/>
        </p:nvSpPr>
        <p:spPr>
          <a:xfrm>
            <a:off x="406301" y="2226883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18" name="Title 16"/>
          <p:cNvSpPr/>
          <p:nvPr/>
        </p:nvSpPr>
        <p:spPr>
          <a:xfrm>
            <a:off x="533251" y="2327833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Compliance Engine</a:t>
            </a:r>
            <a:endParaRPr lang="en-US" sz="1100" dirty="0"/>
          </a:p>
        </p:txBody>
      </p:sp>
      <p:sp>
        <p:nvSpPr>
          <p:cNvPr id="19" name="Bullets 16"/>
          <p:cNvSpPr/>
          <p:nvPr/>
        </p:nvSpPr>
        <p:spPr>
          <a:xfrm>
            <a:off x="533251" y="2527833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42-day threshold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enforcement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Rule evaluation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automatic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Compliance scoring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- 0-100%</a:t>
            </a:r>
            <a:endParaRPr lang="en-US" sz="900" dirty="0"/>
          </a:p>
        </p:txBody>
      </p:sp>
      <p:sp>
        <p:nvSpPr>
          <p:cNvPr id="20" name="Box 20"/>
          <p:cNvSpPr/>
          <p:nvPr/>
        </p:nvSpPr>
        <p:spPr>
          <a:xfrm>
            <a:off x="3225750" y="2207833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1" name="Line 20"/>
          <p:cNvSpPr/>
          <p:nvPr/>
        </p:nvSpPr>
        <p:spPr>
          <a:xfrm>
            <a:off x="3225750" y="2226883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2" name="Title 20"/>
          <p:cNvSpPr/>
          <p:nvPr/>
        </p:nvSpPr>
        <p:spPr>
          <a:xfrm>
            <a:off x="3352700" y="2327833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Notifications</a:t>
            </a:r>
            <a:endParaRPr lang="en-US" sz="1100" dirty="0"/>
          </a:p>
        </p:txBody>
      </p:sp>
      <p:sp>
        <p:nvSpPr>
          <p:cNvPr id="23" name="Bullets 20"/>
          <p:cNvSpPr/>
          <p:nvPr/>
        </p:nvSpPr>
        <p:spPr>
          <a:xfrm>
            <a:off x="3352700" y="2527833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Expiry alerts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cert/plan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Action overdue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escalation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Weekly digest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summary</a:t>
            </a:r>
            <a:endParaRPr lang="en-US" sz="900" dirty="0"/>
          </a:p>
        </p:txBody>
      </p:sp>
      <p:sp>
        <p:nvSpPr>
          <p:cNvPr id="24" name="Box 24"/>
          <p:cNvSpPr/>
          <p:nvPr/>
        </p:nvSpPr>
        <p:spPr>
          <a:xfrm>
            <a:off x="6045199" y="2207833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Line 24"/>
          <p:cNvSpPr/>
          <p:nvPr/>
        </p:nvSpPr>
        <p:spPr>
          <a:xfrm>
            <a:off x="6045199" y="2226883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26" name="Title 24"/>
          <p:cNvSpPr/>
          <p:nvPr/>
        </p:nvSpPr>
        <p:spPr>
          <a:xfrm>
            <a:off x="6172149" y="2327833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Audit &amp; Security</a:t>
            </a:r>
            <a:endParaRPr lang="en-US" sz="1100" dirty="0"/>
          </a:p>
        </p:txBody>
      </p:sp>
      <p:sp>
        <p:nvSpPr>
          <p:cNvPr id="27" name="Bullets 24"/>
          <p:cNvSpPr/>
          <p:nvPr/>
        </p:nvSpPr>
        <p:spPr>
          <a:xfrm>
            <a:off x="6172149" y="2527833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Full audit trail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all actions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Multi-tenant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data isolation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Role-based access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RBAC</a:t>
            </a:r>
            <a:endParaRPr lang="en-US" sz="900" dirty="0"/>
          </a:p>
        </p:txBody>
      </p:sp>
      <p:sp>
        <p:nvSpPr>
          <p:cNvPr id="28" name="Box 28"/>
          <p:cNvSpPr/>
          <p:nvPr/>
        </p:nvSpPr>
        <p:spPr>
          <a:xfrm>
            <a:off x="406301" y="3635666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9" name="Line 28"/>
          <p:cNvSpPr/>
          <p:nvPr/>
        </p:nvSpPr>
        <p:spPr>
          <a:xfrm>
            <a:off x="406301" y="3654716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0" name="Title 28"/>
          <p:cNvSpPr/>
          <p:nvPr/>
        </p:nvSpPr>
        <p:spPr>
          <a:xfrm>
            <a:off x="533251" y="3755666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WIRC Act</a:t>
            </a:r>
            <a:endParaRPr lang="en-US" sz="1100" dirty="0"/>
          </a:p>
        </p:txBody>
      </p:sp>
      <p:sp>
        <p:nvSpPr>
          <p:cNvPr id="31" name="Bullets 28"/>
          <p:cNvSpPr/>
          <p:nvPr/>
        </p:nvSpPr>
        <p:spPr>
          <a:xfrm>
            <a:off x="533251" y="3955666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Complete Act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all sections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Auto-codified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machine readable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Version tracked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updates applied</a:t>
            </a:r>
            <a:endParaRPr lang="en-US" sz="900" dirty="0"/>
          </a:p>
        </p:txBody>
      </p:sp>
      <p:sp>
        <p:nvSpPr>
          <p:cNvPr id="32" name="Box 32"/>
          <p:cNvSpPr/>
          <p:nvPr/>
        </p:nvSpPr>
        <p:spPr>
          <a:xfrm>
            <a:off x="3225750" y="3635666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3" name="Line 32"/>
          <p:cNvSpPr/>
          <p:nvPr/>
        </p:nvSpPr>
        <p:spPr>
          <a:xfrm>
            <a:off x="3225750" y="3654716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4" name="Title 32"/>
          <p:cNvSpPr/>
          <p:nvPr/>
        </p:nvSpPr>
        <p:spPr>
          <a:xfrm>
            <a:off x="3352700" y="3755666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WorkSafe Guidelines</a:t>
            </a:r>
            <a:endParaRPr lang="en-US" sz="1100" dirty="0"/>
          </a:p>
        </p:txBody>
      </p:sp>
      <p:sp>
        <p:nvSpPr>
          <p:cNvPr id="35" name="Bullets 32"/>
          <p:cNvSpPr/>
          <p:nvPr/>
        </p:nvSpPr>
        <p:spPr>
          <a:xfrm>
            <a:off x="3352700" y="3955666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Claims manual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integrated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Decision support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automated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Process validation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real-time</a:t>
            </a:r>
            <a:endParaRPr lang="en-US" sz="900" dirty="0"/>
          </a:p>
        </p:txBody>
      </p:sp>
      <p:sp>
        <p:nvSpPr>
          <p:cNvPr id="36" name="Box 36"/>
          <p:cNvSpPr/>
          <p:nvPr/>
        </p:nvSpPr>
        <p:spPr>
          <a:xfrm>
            <a:off x="6045199" y="3635666"/>
            <a:ext cx="2692499" cy="1327833"/>
          </a:xfrm>
          <a:prstGeom prst="roundRect">
            <a:avLst>
              <a:gd name="adj" fmla="val 7659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7" name="Line 36"/>
          <p:cNvSpPr/>
          <p:nvPr/>
        </p:nvSpPr>
        <p:spPr>
          <a:xfrm>
            <a:off x="6045199" y="3654716"/>
            <a:ext cx="2692499" cy="0"/>
          </a:xfrm>
          <a:prstGeom prst="line">
            <a:avLst/>
          </a:prstGeom>
          <a:noFill/>
          <a:ln w="38100">
            <a:solidFill>
              <a:srgbClr val="52B788"/>
            </a:solidFill>
            <a:prstDash val="solid"/>
          </a:ln>
        </p:spPr>
      </p:sp>
      <p:sp>
        <p:nvSpPr>
          <p:cNvPr id="38" name="Title 36"/>
          <p:cNvSpPr/>
          <p:nvPr/>
        </p:nvSpPr>
        <p:spPr>
          <a:xfrm>
            <a:off x="6172149" y="3755666"/>
            <a:ext cx="2492499" cy="1400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300"/>
              </a:spcAft>
              <a:buNone/>
            </a:pPr>
            <a:r>
              <a:rPr lang="en-US" sz="1100" b="1" dirty="0">
                <a:solidFill>
                  <a:srgbClr val="1C3D5A"/>
                </a:solidFill>
                <a:latin typeface="Arial" pitchFamily="34" charset="0"/>
              </a:rPr>
              <a:t>Business Rules Engine</a:t>
            </a:r>
            <a:endParaRPr lang="en-US" sz="1100" dirty="0"/>
          </a:p>
        </p:txBody>
      </p:sp>
      <p:sp>
        <p:nvSpPr>
          <p:cNvPr id="39" name="Bullets 36"/>
          <p:cNvSpPr/>
          <p:nvPr/>
        </p:nvSpPr>
        <p:spPr>
          <a:xfrm>
            <a:off x="6172149" y="3955666"/>
            <a:ext cx="2492499" cy="947833"/>
          </a:xfrm>
          <a:prstGeom prst="rect">
            <a:avLst/>
          </a:prstGeom>
          <a:noFill/>
          <a:ln/>
        </p:spPr>
        <p:txBody>
          <a:bodyPr wrap="square" lIns="76200" tIns="0" rIns="0" bIns="0" rtlCol="0" anchor="t"/>
          <a:lstStyle/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100+ rules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comprehensive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Always-on checks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automated</a:t>
            </a:r>
            <a:endParaRPr lang="en-US" sz="900" dirty="0"/>
          </a:p>
          <a:p>
            <a:pPr algn="l" marL="76200" indent="-76200">
              <a:lnSpc>
                <a:spcPts val="1100"/>
              </a:lnSpc>
              <a:spcAft>
                <a:spcPts val="80"/>
              </a:spcAft>
              <a:buSzPct val="100000"/>
              <a:buChar char="•"/>
            </a:pPr>
            <a:r>
              <a:rPr lang="en-US" sz="900" b="1" dirty="0">
                <a:solidFill>
                  <a:srgbClr val="52B788"/>
                </a:solidFill>
                <a:latin typeface="Arial" pitchFamily="34" charset="0"/>
              </a:rPr>
              <a:t>Extensible logic</a:t>
            </a:r>
            <a:pPr algn="l" indent="0" marL="0">
              <a:lnSpc>
                <a:spcPts val="1100"/>
              </a:lnSpc>
              <a:spcAft>
                <a:spcPts val="80"/>
              </a:spcAft>
              <a:buNone/>
            </a:pPr>
            <a:r>
              <a:rPr lang="en-US" sz="900" dirty="0">
                <a:solidFill>
                  <a:srgbClr val="4A5568"/>
                </a:solidFill>
                <a:latin typeface="Arial" pitchFamily="34" charset="0"/>
              </a:rPr>
              <a:t> - configurable</a:t>
            </a:r>
            <a:endParaRPr lang="en-US" sz="900" dirty="0"/>
          </a:p>
        </p:txBody>
      </p:sp>
      <p:pic>
        <p:nvPicPr>
          <p:cNvPr id="28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981075"/>
          </a:xfrm>
          <a:prstGeom prst="rect">
            <a:avLst/>
          </a:prstGeom>
          <a:solidFill>
            <a:srgbClr val="2E5C8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5238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6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Outreach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406301" y="1209675"/>
            <a:ext cx="8331398" cy="3930997"/>
          </a:xfrm>
          <a:prstGeom prst="roundRect">
            <a:avLst>
              <a:gd name="adj" fmla="val 2585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Text 3"/>
          <p:cNvSpPr/>
          <p:nvPr/>
        </p:nvSpPr>
        <p:spPr>
          <a:xfrm>
            <a:off x="673001" y="1476375"/>
            <a:ext cx="7953958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20"/>
              </a:lnSpc>
              <a:spcAft>
                <a:spcPts val="1000"/>
              </a:spcAft>
              <a:buNone/>
            </a:pPr>
            <a:r>
              <a:rPr lang="en-US" sz="18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Automated Sales with 22,000 Qualified Leads</a:t>
            </a:r>
            <a:endParaRPr lang="en-US" sz="1800" dirty="0"/>
          </a:p>
        </p:txBody>
      </p:sp>
      <p:sp>
        <p:nvSpPr>
          <p:cNvPr id="6" name="Text 4"/>
          <p:cNvSpPr/>
          <p:nvPr/>
        </p:nvSpPr>
        <p:spPr>
          <a:xfrm>
            <a:off x="673001" y="1923306"/>
            <a:ext cx="7953958" cy="248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60"/>
              </a:lnSpc>
              <a:spcAft>
                <a:spcPts val="1200"/>
              </a:spcAft>
              <a:buNone/>
            </a:pPr>
            <a:r>
              <a:rPr lang="en-US" sz="14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 manages outreach and converts leads to customers.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673001" y="2324695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8" name="Shape 6"/>
          <p:cNvSpPr/>
          <p:nvPr/>
        </p:nvSpPr>
        <p:spPr>
          <a:xfrm>
            <a:off x="701576" y="2324695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57101" y="2451646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Smart Segmentation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857101" y="2781746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categorizes 22,000 leads by industry and compliance needs.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673001" y="3208288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2" name="Shape 10"/>
          <p:cNvSpPr/>
          <p:nvPr/>
        </p:nvSpPr>
        <p:spPr>
          <a:xfrm>
            <a:off x="701576" y="3208288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857101" y="3335238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Automated Outreach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857101" y="3665339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email campaigns managed by Go Vertical.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673001" y="4091880"/>
            <a:ext cx="7797998" cy="782092"/>
          </a:xfrm>
          <a:prstGeom prst="roundRect">
            <a:avLst>
              <a:gd name="adj" fmla="val 9743"/>
            </a:avLst>
          </a:prstGeom>
          <a:solidFill>
            <a:srgbClr val="E8F0F5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6" name="Shape 14"/>
          <p:cNvSpPr/>
          <p:nvPr/>
        </p:nvSpPr>
        <p:spPr>
          <a:xfrm>
            <a:off x="701576" y="4091880"/>
            <a:ext cx="0" cy="782092"/>
          </a:xfrm>
          <a:prstGeom prst="line">
            <a:avLst/>
          </a:prstGeom>
          <a:noFill/>
          <a:ln w="57150">
            <a:solidFill>
              <a:srgbClr val="52B788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857101" y="4218831"/>
            <a:ext cx="7636687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spcAft>
                <a:spcPts val="500"/>
              </a:spcAft>
              <a:buNone/>
            </a:pPr>
            <a:r>
              <a:rPr lang="en-US" sz="15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Pipeline Tracking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857101" y="4548932"/>
            <a:ext cx="7636687" cy="1980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560"/>
              </a:lnSpc>
              <a:buNone/>
            </a:pPr>
            <a:r>
              <a:rPr lang="en-US" sz="1200" dirty="0">
                <a:solidFill>
                  <a:srgbClr val="2D374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Monitor engagement and convert leads to customers.</a:t>
            </a:r>
            <a:endParaRPr lang="en-US" sz="1200" dirty="0"/>
          </a:p>
        </p:txBody>
      </p:sp>
      <p:pic>
        <p:nvPicPr>
          <p:cNvPr id="19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714375"/>
          </a:xfrm>
          <a:prstGeom prst="rect">
            <a:avLst/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152400"/>
            <a:ext cx="8679281" cy="4095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Market - 3 Tiers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06301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5" name="Shape 3"/>
          <p:cNvSpPr/>
          <p:nvPr/>
        </p:nvSpPr>
        <p:spPr>
          <a:xfrm>
            <a:off x="406301" y="904875"/>
            <a:ext cx="2650182" cy="0"/>
          </a:xfrm>
          <a:prstGeom prst="line">
            <a:avLst/>
          </a:prstGeom>
          <a:noFill/>
          <a:ln w="76200">
            <a:solidFill>
              <a:srgbClr val="52B788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596801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1: Primary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596801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5+ active cases, high volumes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96801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 &amp; Recruitment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Aged Care Facilities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NDIS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Group Training Orgs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Claims Management</a:t>
            </a:r>
            <a:endParaRPr lang="en-US" sz="1300" dirty="0"/>
          </a:p>
        </p:txBody>
      </p:sp>
      <p:sp>
        <p:nvSpPr>
          <p:cNvPr id="9" name="Text 7"/>
          <p:cNvSpPr/>
          <p:nvPr/>
        </p:nvSpPr>
        <p:spPr>
          <a:xfrm>
            <a:off x="3246983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246983" y="904875"/>
            <a:ext cx="2650182" cy="0"/>
          </a:xfrm>
          <a:prstGeom prst="line">
            <a:avLst/>
          </a:prstGeom>
          <a:noFill/>
          <a:ln w="76200">
            <a:solidFill>
              <a:srgbClr val="2E5C8A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437483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2E5C8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2: Strong Fit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37483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Growing sectors</a:t>
            </a:r>
            <a:endParaRPr lang="en-US" sz="1100" dirty="0"/>
          </a:p>
        </p:txBody>
      </p:sp>
      <p:sp>
        <p:nvSpPr>
          <p:cNvPr id="13" name="Text 11"/>
          <p:cNvSpPr/>
          <p:nvPr/>
        </p:nvSpPr>
        <p:spPr>
          <a:xfrm>
            <a:off x="3437483" y="1781175"/>
            <a:ext cx="2269182" cy="1478310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Rehabilitation Providers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Allied Health Groups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Cleaning Companies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Security Firms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Transport &amp; Logistics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6087666" y="866775"/>
            <a:ext cx="2650182" cy="3682901"/>
          </a:xfrm>
          <a:prstGeom prst="roundRect">
            <a:avLst>
              <a:gd name="adj" fmla="val 383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5" name="Shape 13"/>
          <p:cNvSpPr/>
          <p:nvPr/>
        </p:nvSpPr>
        <p:spPr>
          <a:xfrm>
            <a:off x="6087666" y="904875"/>
            <a:ext cx="2650182" cy="0"/>
          </a:xfrm>
          <a:prstGeom prst="line">
            <a:avLst/>
          </a:prstGeom>
          <a:noFill/>
          <a:ln w="76200">
            <a:solidFill>
              <a:srgbClr val="6366F1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6278166" y="1133475"/>
            <a:ext cx="2314566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600"/>
              </a:spcAft>
              <a:buNone/>
            </a:pPr>
            <a:r>
              <a:rPr lang="en-US" sz="1800" b="1" dirty="0">
                <a:solidFill>
                  <a:srgbClr val="6366F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3: Expansion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6278166" y="1476375"/>
            <a:ext cx="231456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spcAft>
                <a:spcPts val="1200"/>
              </a:spcAft>
              <a:buNone/>
            </a:pPr>
            <a:r>
              <a:rPr lang="en-US" sz="1100" i="1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Enterprise customization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278166" y="1781175"/>
            <a:ext cx="2269182" cy="530423"/>
          </a:xfrm>
          <a:prstGeom prst="rect">
            <a:avLst/>
          </a:prstGeom>
          <a:noFill/>
          <a:ln/>
        </p:spPr>
        <p:txBody>
          <a:bodyPr wrap="square" lIns="101600" tIns="0" rIns="0" bIns="0" rtlCol="0" anchor="t"/>
          <a:lstStyle/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Local Councils</a:t>
            </a:r>
            <a:endParaRPr lang="en-US" sz="1300" dirty="0"/>
          </a:p>
          <a:p>
            <a:pPr algn="l" marL="101600" indent="-101600">
              <a:lnSpc>
                <a:spcPts val="1690"/>
              </a:lnSpc>
              <a:spcAft>
                <a:spcPts val="800"/>
              </a:spcAft>
              <a:buSzPct val="100000"/>
              <a:buChar char="•"/>
            </a:pPr>
            <a:r>
              <a:rPr lang="en-US" sz="13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Franchise Groups</a:t>
            </a:r>
            <a:endParaRPr lang="en-US" sz="1300" dirty="0"/>
          </a:p>
        </p:txBody>
      </p:sp>
      <p:sp>
        <p:nvSpPr>
          <p:cNvPr id="19" name="Text 17"/>
          <p:cNvSpPr/>
          <p:nvPr/>
        </p:nvSpPr>
        <p:spPr>
          <a:xfrm>
            <a:off x="6278166" y="2463998"/>
            <a:ext cx="2269182" cy="860375"/>
          </a:xfrm>
          <a:prstGeom prst="roundRect">
            <a:avLst>
              <a:gd name="adj" fmla="val 8857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0" name="Text 18"/>
          <p:cNvSpPr/>
          <p:nvPr/>
        </p:nvSpPr>
        <p:spPr>
          <a:xfrm>
            <a:off x="6410922" y="2616398"/>
            <a:ext cx="2003670" cy="352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22,000</a:t>
            </a:r>
            <a:endParaRPr lang="en-US" sz="2400" dirty="0"/>
          </a:p>
        </p:txBody>
      </p:sp>
      <p:sp>
        <p:nvSpPr>
          <p:cNvPr id="21" name="Text 19"/>
          <p:cNvSpPr/>
          <p:nvPr/>
        </p:nvSpPr>
        <p:spPr>
          <a:xfrm>
            <a:off x="6410922" y="3019574"/>
            <a:ext cx="20036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spcBef>
                <a:spcPts val="400"/>
              </a:spcBef>
              <a:buNone/>
            </a:pPr>
            <a:r>
              <a:rPr lang="en-US" sz="11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Qualified Leads</a:t>
            </a:r>
            <a:endParaRPr lang="en-US" sz="1100" dirty="0"/>
          </a:p>
        </p:txBody>
      </p:sp>
      <p:pic>
        <p:nvPicPr>
          <p:cNvPr id="22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0" y="0"/>
            <a:ext cx="9144000" cy="1251347"/>
          </a:xfrm>
          <a:prstGeom prst="rect">
            <a:avLst/>
          </a:prstGeom>
          <a:solidFill>
            <a:srgbClr val="52B788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3" name="Text 1"/>
          <p:cNvSpPr/>
          <p:nvPr/>
        </p:nvSpPr>
        <p:spPr>
          <a:xfrm>
            <a:off x="317450" y="228600"/>
            <a:ext cx="8679281" cy="4667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buNone/>
            </a:pPr>
            <a:r>
              <a:rPr lang="en-US" sz="3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Tier 1 GTM: "Land the Anchors"</a:t>
            </a:r>
            <a:endParaRPr lang="en-US" sz="3200" dirty="0"/>
          </a:p>
        </p:txBody>
      </p:sp>
      <p:sp>
        <p:nvSpPr>
          <p:cNvPr id="4" name="Text 2"/>
          <p:cNvSpPr/>
          <p:nvPr/>
        </p:nvSpPr>
        <p:spPr>
          <a:xfrm>
            <a:off x="317450" y="758726"/>
            <a:ext cx="8679281" cy="264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080"/>
              </a:lnSpc>
              <a:spcBef>
                <a:spcPts val="500"/>
              </a:spcBef>
              <a:buNone/>
            </a:pPr>
            <a:r>
              <a:rPr lang="en-US" sz="1600" dirty="0">
                <a:solidFill>
                  <a:srgbClr val="FFFFFF">
                    <a:alpha val="90000"/>
                  </a:srgbClr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Sales &amp; Industry Partnerships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06301" y="1479947"/>
            <a:ext cx="5600998" cy="3322439"/>
          </a:xfrm>
          <a:prstGeom prst="roundRect">
            <a:avLst>
              <a:gd name="adj" fmla="val 3058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6" name="Shape 4"/>
          <p:cNvSpPr/>
          <p:nvPr/>
        </p:nvSpPr>
        <p:spPr>
          <a:xfrm>
            <a:off x="620613" y="1670447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796826" y="1670447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Go Vertical Platform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796826" y="1935659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Segment 22,000 leads by Tier 1 industries. Launch automated email campaigns with compliance-focused messaging.</a:t>
            </a:r>
            <a:endParaRPr lang="en-US" sz="1100" dirty="0"/>
          </a:p>
        </p:txBody>
      </p:sp>
      <p:sp>
        <p:nvSpPr>
          <p:cNvPr id="9" name="Shape 7"/>
          <p:cNvSpPr/>
          <p:nvPr/>
        </p:nvSpPr>
        <p:spPr>
          <a:xfrm>
            <a:off x="620613" y="2451199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96826" y="2451199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Industry Conferences</a:t>
            </a:r>
            <a:endParaRPr lang="en-US" sz="1300" dirty="0"/>
          </a:p>
        </p:txBody>
      </p:sp>
      <p:sp>
        <p:nvSpPr>
          <p:cNvPr id="11" name="Text 9"/>
          <p:cNvSpPr/>
          <p:nvPr/>
        </p:nvSpPr>
        <p:spPr>
          <a:xfrm>
            <a:off x="796826" y="2716411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Exhibit and speak at RCSA (recruitment), LASA (aged care), NDS (disability services). Build credibility.</a:t>
            </a:r>
            <a:endParaRPr lang="en-US" sz="1100" dirty="0"/>
          </a:p>
        </p:txBody>
      </p:sp>
      <p:sp>
        <p:nvSpPr>
          <p:cNvPr id="12" name="Shape 10"/>
          <p:cNvSpPr/>
          <p:nvPr/>
        </p:nvSpPr>
        <p:spPr>
          <a:xfrm>
            <a:off x="620613" y="3231952"/>
            <a:ext cx="0" cy="44678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96826" y="3231952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Pilot Program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96826" y="3497163"/>
            <a:ext cx="5120372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 60-day pilot with full support. Convert to paid on demonstrated ROI.</a:t>
            </a:r>
            <a:endParaRPr lang="en-US" sz="1100" dirty="0"/>
          </a:p>
        </p:txBody>
      </p:sp>
      <p:sp>
        <p:nvSpPr>
          <p:cNvPr id="15" name="Shape 13"/>
          <p:cNvSpPr/>
          <p:nvPr/>
        </p:nvSpPr>
        <p:spPr>
          <a:xfrm>
            <a:off x="620613" y="3831134"/>
            <a:ext cx="0" cy="628352"/>
          </a:xfrm>
          <a:prstGeom prst="line">
            <a:avLst/>
          </a:prstGeom>
          <a:noFill/>
          <a:ln w="47625">
            <a:solidFill>
              <a:srgbClr val="52B788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96826" y="3831134"/>
            <a:ext cx="5120372" cy="21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690"/>
              </a:lnSpc>
              <a:spcAft>
                <a:spcPts val="400"/>
              </a:spcAft>
              <a:buNone/>
            </a:pPr>
            <a:r>
              <a:rPr lang="en-US" sz="1300" b="1" dirty="0">
                <a:solidFill>
                  <a:srgbClr val="1C3D5A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LinkedIn Outreach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796826" y="4096345"/>
            <a:ext cx="5120372" cy="363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buNone/>
            </a:pPr>
            <a:r>
              <a:rPr lang="en-US" sz="1100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Sales Navigator targeting Compliance Managers and HR Directors at target companies.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6197798" y="1479947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19" name="Text 17"/>
          <p:cNvSpPr/>
          <p:nvPr/>
        </p:nvSpPr>
        <p:spPr>
          <a:xfrm>
            <a:off x="6327847" y="1632347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</a:t>
            </a:r>
            <a:endParaRPr lang="en-US" sz="2400" dirty="0"/>
          </a:p>
        </p:txBody>
      </p:sp>
      <p:sp>
        <p:nvSpPr>
          <p:cNvPr id="20" name="Text 18"/>
          <p:cNvSpPr/>
          <p:nvPr/>
        </p:nvSpPr>
        <p:spPr>
          <a:xfrm>
            <a:off x="6327847" y="2079278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Anchor Clients Year 1</a:t>
            </a:r>
            <a:endParaRPr lang="en-US" sz="1000" dirty="0"/>
          </a:p>
        </p:txBody>
      </p:sp>
      <p:sp>
        <p:nvSpPr>
          <p:cNvPr id="21" name="Text 19"/>
          <p:cNvSpPr/>
          <p:nvPr/>
        </p:nvSpPr>
        <p:spPr>
          <a:xfrm>
            <a:off x="6197798" y="2523530"/>
            <a:ext cx="2539901" cy="916632"/>
          </a:xfrm>
          <a:prstGeom prst="roundRect">
            <a:avLst>
              <a:gd name="adj" fmla="val 11084"/>
            </a:avLst>
          </a:prstGeom>
          <a:solidFill>
            <a:srgbClr val="FFFFFF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2" name="Text 20"/>
          <p:cNvSpPr/>
          <p:nvPr/>
        </p:nvSpPr>
        <p:spPr>
          <a:xfrm>
            <a:off x="6327847" y="2675930"/>
            <a:ext cx="2279803" cy="3961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3120"/>
              </a:lnSpc>
              <a:buNone/>
            </a:pPr>
            <a:r>
              <a:rPr lang="en-US" sz="2400" b="1" dirty="0">
                <a:solidFill>
                  <a:srgbClr val="52B78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$30K+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6327847" y="3122861"/>
            <a:ext cx="2279803" cy="1649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1300"/>
              </a:lnSpc>
              <a:spcBef>
                <a:spcPts val="400"/>
              </a:spcBef>
              <a:buNone/>
            </a:pPr>
            <a:r>
              <a:rPr lang="en-US" sz="1000" dirty="0">
                <a:solidFill>
                  <a:srgbClr val="71809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ACV per Client</a:t>
            </a:r>
            <a:endParaRPr lang="en-US" sz="1000" dirty="0"/>
          </a:p>
        </p:txBody>
      </p:sp>
      <p:sp>
        <p:nvSpPr>
          <p:cNvPr id="24" name="Text 22"/>
          <p:cNvSpPr/>
          <p:nvPr/>
        </p:nvSpPr>
        <p:spPr>
          <a:xfrm>
            <a:off x="6197798" y="3567113"/>
            <a:ext cx="2539901" cy="882551"/>
          </a:xfrm>
          <a:prstGeom prst="roundRect">
            <a:avLst>
              <a:gd name="adj" fmla="val 11512"/>
            </a:avLst>
          </a:prstGeom>
          <a:solidFill>
            <a:srgbClr val="1C3D5A"/>
          </a:solidFill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  <p:sp>
        <p:nvSpPr>
          <p:cNvPr id="25" name="Text 23"/>
          <p:cNvSpPr/>
          <p:nvPr/>
        </p:nvSpPr>
        <p:spPr>
          <a:xfrm>
            <a:off x="6350198" y="3719512"/>
            <a:ext cx="2279803" cy="1815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430"/>
              </a:lnSpc>
              <a:spcAft>
                <a:spcPts val="600"/>
              </a:spcAft>
              <a:buNone/>
            </a:pPr>
            <a:r>
              <a:rPr lang="en-US" sz="1100" b="1" dirty="0">
                <a:solidFill>
                  <a:srgbClr val="4A556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Segments:</a:t>
            </a:r>
            <a:endParaRPr lang="en-US" sz="1100" dirty="0"/>
          </a:p>
        </p:txBody>
      </p:sp>
      <p:sp>
        <p:nvSpPr>
          <p:cNvPr id="26" name="Text 24"/>
          <p:cNvSpPr/>
          <p:nvPr/>
        </p:nvSpPr>
        <p:spPr>
          <a:xfrm>
            <a:off x="6350198" y="3977283"/>
            <a:ext cx="2279803" cy="3199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260"/>
              </a:lnSpc>
              <a:buNone/>
            </a:pPr>
            <a:r>
              <a:rPr lang="en-US" sz="900" dirty="0">
                <a:solidFill>
                  <a:srgbClr val="E8F0F5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Labor Hire, Aged Care, NDIS, GTOs, Claims Management</a:t>
            </a:r>
            <a:endParaRPr lang="en-US" sz="900" dirty="0"/>
          </a:p>
        </p:txBody>
      </p:sp>
      <p:pic>
        <p:nvPicPr>
          <p:cNvPr id="27" name="Image 0" descr="C:\dev\gpnet3\presentations\preventli-logo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12480" y="4663440"/>
            <a:ext cx="594360" cy="320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Preventli Partnership Presentation</dc:title>
  <dc:subject>WorkSafe Victoria Compliance Platform - Partnership Overview</dc:subject>
  <dc:creator>Preventli</dc:creator>
  <cp:lastModifiedBy>Preventli</cp:lastModifiedBy>
  <cp:revision>1</cp:revision>
  <dcterms:created xsi:type="dcterms:W3CDTF">2026-01-22T04:04:29Z</dcterms:created>
  <dcterms:modified xsi:type="dcterms:W3CDTF">2026-01-22T04:04:29Z</dcterms:modified>
</cp:coreProperties>
</file>